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sldIdLst>
    <p:sldId id="256" r:id="rId5"/>
    <p:sldId id="614" r:id="rId6"/>
    <p:sldId id="608" r:id="rId7"/>
    <p:sldId id="615" r:id="rId8"/>
    <p:sldId id="609" r:id="rId9"/>
    <p:sldId id="610" r:id="rId10"/>
    <p:sldId id="617" r:id="rId11"/>
    <p:sldId id="616" r:id="rId12"/>
    <p:sldId id="611" r:id="rId13"/>
    <p:sldId id="612" r:id="rId14"/>
    <p:sldId id="613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12" autoAdjust="0"/>
    <p:restoredTop sz="94660"/>
  </p:normalViewPr>
  <p:slideViewPr>
    <p:cSldViewPr>
      <p:cViewPr>
        <p:scale>
          <a:sx n="110" d="100"/>
          <a:sy n="110" d="100"/>
        </p:scale>
        <p:origin x="-258" y="10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990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90800"/>
            <a:ext cx="7772400" cy="3505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990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438400"/>
            <a:ext cx="38100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38100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83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9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7.png"/><Relationship Id="rId2" Type="http://schemas.openxmlformats.org/officeDocument/2006/relationships/image" Target="../media/image19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9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9.png"/><Relationship Id="rId2" Type="http://schemas.openxmlformats.org/officeDocument/2006/relationships/image" Target="../media/image19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2.png"/><Relationship Id="rId2" Type="http://schemas.openxmlformats.org/officeDocument/2006/relationships/image" Target="../media/image20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457200" y="2286000"/>
            <a:ext cx="8382000" cy="1143000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000" b="1" dirty="0" smtClean="0">
                <a:solidFill>
                  <a:srgbClr val="0070C0"/>
                </a:solidFill>
              </a:rPr>
              <a:t>College Technical Math 1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276600"/>
            <a:ext cx="7315200" cy="2362200"/>
          </a:xfrm>
        </p:spPr>
        <p:txBody>
          <a:bodyPr/>
          <a:lstStyle/>
          <a:p>
            <a:pPr eaLnBrk="1" hangingPunct="1"/>
            <a:r>
              <a:rPr lang="en-US" u="sng" dirty="0" smtClean="0"/>
              <a:t>Section 4.3</a:t>
            </a:r>
            <a:endParaRPr lang="en-US" dirty="0" smtClean="0"/>
          </a:p>
          <a:p>
            <a:pPr eaLnBrk="1" hangingPunct="1"/>
            <a:r>
              <a:rPr lang="en-US" dirty="0" smtClean="0"/>
              <a:t>Metric – US Customary Comparisons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1633" y="1524000"/>
            <a:ext cx="834074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US Customary to Metric Conversions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0821" y="2666999"/>
            <a:ext cx="87423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Gary </a:t>
            </a:r>
            <a:r>
              <a:rPr lang="en-US" sz="2800" dirty="0" err="1" smtClean="0"/>
              <a:t>Druckemiller</a:t>
            </a:r>
            <a:r>
              <a:rPr lang="en-US" sz="2800" dirty="0" smtClean="0"/>
              <a:t> is 6 ft. 7 in. tall and weighs 192 lbs.  What is Gary’s BMI?     (Example)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447800" y="3962400"/>
                <a:ext cx="5811719" cy="901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𝐵𝑀𝐼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87.09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2.066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87.09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4.026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=21.6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≈22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3962400"/>
                <a:ext cx="5811719" cy="90178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922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09600" y="2379645"/>
            <a:ext cx="7284160" cy="2116341"/>
            <a:chOff x="381000" y="3578269"/>
            <a:chExt cx="7284160" cy="2116341"/>
          </a:xfrm>
        </p:grpSpPr>
        <p:grpSp>
          <p:nvGrpSpPr>
            <p:cNvPr id="3" name="Group 2"/>
            <p:cNvGrpSpPr/>
            <p:nvPr/>
          </p:nvGrpSpPr>
          <p:grpSpPr>
            <a:xfrm>
              <a:off x="4953000" y="3578269"/>
              <a:ext cx="2712160" cy="2116341"/>
              <a:chOff x="2514600" y="3124200"/>
              <a:chExt cx="3427816" cy="2575408"/>
            </a:xfrm>
          </p:grpSpPr>
          <p:pic>
            <p:nvPicPr>
              <p:cNvPr id="5" name="Picture 5" descr="C:\Users\Ronald\AppData\Local\Microsoft\Windows\Temporary Internet Files\Content.IE5\NJKXKNAD\MC900446304[1].wmf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14600" y="3124200"/>
                <a:ext cx="3427816" cy="257540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TextBox 5"/>
              <p:cNvSpPr txBox="1"/>
              <p:nvPr/>
            </p:nvSpPr>
            <p:spPr>
              <a:xfrm>
                <a:off x="4066541" y="3429001"/>
                <a:ext cx="1828800" cy="411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i="1" dirty="0" smtClean="0"/>
                  <a:t>Seat work!</a:t>
                </a:r>
                <a:endParaRPr lang="en-US" sz="1600" i="1" dirty="0"/>
              </a:p>
            </p:txBody>
          </p:sp>
        </p:grpSp>
        <p:sp>
          <p:nvSpPr>
            <p:cNvPr id="4" name="TextBox 3"/>
            <p:cNvSpPr txBox="1"/>
            <p:nvPr/>
          </p:nvSpPr>
          <p:spPr>
            <a:xfrm>
              <a:off x="381000" y="3878729"/>
              <a:ext cx="45720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We will now do some problems from the textbook.  (page 190 – 191)</a:t>
              </a:r>
              <a:endParaRPr lang="en-US" sz="2800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401633" y="1524000"/>
            <a:ext cx="834074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US Customary to Metric Conversions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7299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1633" y="1524000"/>
            <a:ext cx="834074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US Customary to Metric Conversions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1633" y="2438400"/>
            <a:ext cx="8610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 tourist in Europe traveled 200 km, 60 km, and 120 km by car. How many total miles was this?  (Example)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52400" y="4038600"/>
                <a:ext cx="901304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𝑇𝑜𝑡𝑎𝑙</m:t>
                      </m:r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</a:rPr>
                        <m:t>𝑑𝑖𝑠𝑡𝑎𝑛𝑐𝑒</m:t>
                      </m:r>
                      <m:r>
                        <a:rPr lang="en-US" sz="2800" b="0" i="1" smtClean="0">
                          <a:latin typeface="Cambria Math"/>
                        </a:rPr>
                        <m:t>=200 </m:t>
                      </m:r>
                      <m:r>
                        <a:rPr lang="en-US" sz="2800" b="0" i="1" smtClean="0">
                          <a:latin typeface="Cambria Math"/>
                        </a:rPr>
                        <m:t>𝑘𝑚</m:t>
                      </m:r>
                      <m:r>
                        <a:rPr lang="en-US" sz="2800" b="0" i="1" smtClean="0">
                          <a:latin typeface="Cambria Math"/>
                        </a:rPr>
                        <m:t>+60 </m:t>
                      </m:r>
                      <m:r>
                        <a:rPr lang="en-US" sz="2800" b="0" i="1" smtClean="0">
                          <a:latin typeface="Cambria Math"/>
                        </a:rPr>
                        <m:t>𝑘𝑚</m:t>
                      </m:r>
                      <m:r>
                        <a:rPr lang="en-US" sz="2800" b="0" i="1" smtClean="0">
                          <a:latin typeface="Cambria Math"/>
                        </a:rPr>
                        <m:t>+120 </m:t>
                      </m:r>
                      <m:r>
                        <a:rPr lang="en-US" sz="2800" b="0" i="1" smtClean="0">
                          <a:latin typeface="Cambria Math"/>
                        </a:rPr>
                        <m:t>𝑘𝑚</m:t>
                      </m:r>
                      <m:r>
                        <a:rPr lang="en-US" sz="2800" b="0" i="1" smtClean="0">
                          <a:latin typeface="Cambria Math"/>
                        </a:rPr>
                        <m:t>=380 </m:t>
                      </m:r>
                      <m:r>
                        <a:rPr lang="en-US" sz="2800" b="0" i="1" smtClean="0">
                          <a:latin typeface="Cambria Math"/>
                        </a:rPr>
                        <m:t>𝑘𝑚</m:t>
                      </m:r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4038600"/>
                <a:ext cx="9013045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981200" y="4876800"/>
                <a:ext cx="5748561" cy="10604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380 </m:t>
                      </m:r>
                      <m:r>
                        <a:rPr lang="en-US" sz="2800" b="0" i="1" smtClean="0">
                          <a:latin typeface="Cambria Math"/>
                        </a:rPr>
                        <m:t>𝑘𝑚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latin typeface="Cambria Math"/>
                                </a:rPr>
                                <m:t>0.6214 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𝑚𝑖</m:t>
                              </m:r>
                            </m:num>
                            <m:den>
                              <m:r>
                                <a:rPr lang="en-US" sz="2800" b="0" i="1" smtClean="0">
                                  <a:latin typeface="Cambria Math"/>
                                </a:rPr>
                                <m:t>1 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𝑘𝑚</m:t>
                              </m:r>
                            </m:den>
                          </m:f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236.132 </m:t>
                      </m:r>
                      <m:r>
                        <a:rPr lang="en-US" sz="2800" b="0" i="1" smtClean="0">
                          <a:latin typeface="Cambria Math"/>
                        </a:rPr>
                        <m:t>𝑚𝑖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4876800"/>
                <a:ext cx="5748561" cy="106048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 bwMode="auto">
          <a:xfrm>
            <a:off x="2819400" y="5249826"/>
            <a:ext cx="370278" cy="31442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4201727" y="5486400"/>
            <a:ext cx="370278" cy="31442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98016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1633" y="1524000"/>
            <a:ext cx="834074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US Customary to Metric Conversions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1633" y="2438400"/>
            <a:ext cx="8610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 tourist in Europe traveled 200 km, 60 km, and 120 km by car. How many total miles was this?  (Example)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52400" y="4038600"/>
                <a:ext cx="901304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𝑇𝑜𝑡𝑎𝑙</m:t>
                      </m:r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</a:rPr>
                        <m:t>𝑑𝑖𝑠𝑡𝑎𝑛𝑐𝑒</m:t>
                      </m:r>
                      <m:r>
                        <a:rPr lang="en-US" sz="2800" b="0" i="1" smtClean="0">
                          <a:latin typeface="Cambria Math"/>
                        </a:rPr>
                        <m:t>=200 </m:t>
                      </m:r>
                      <m:r>
                        <a:rPr lang="en-US" sz="2800" b="0" i="1" smtClean="0">
                          <a:latin typeface="Cambria Math"/>
                        </a:rPr>
                        <m:t>𝑘𝑚</m:t>
                      </m:r>
                      <m:r>
                        <a:rPr lang="en-US" sz="2800" b="0" i="1" smtClean="0">
                          <a:latin typeface="Cambria Math"/>
                        </a:rPr>
                        <m:t>+60 </m:t>
                      </m:r>
                      <m:r>
                        <a:rPr lang="en-US" sz="2800" b="0" i="1" smtClean="0">
                          <a:latin typeface="Cambria Math"/>
                        </a:rPr>
                        <m:t>𝑘𝑚</m:t>
                      </m:r>
                      <m:r>
                        <a:rPr lang="en-US" sz="2800" b="0" i="1" smtClean="0">
                          <a:latin typeface="Cambria Math"/>
                        </a:rPr>
                        <m:t>+120 </m:t>
                      </m:r>
                      <m:r>
                        <a:rPr lang="en-US" sz="2800" b="0" i="1" smtClean="0">
                          <a:latin typeface="Cambria Math"/>
                        </a:rPr>
                        <m:t>𝑘𝑚</m:t>
                      </m:r>
                      <m:r>
                        <a:rPr lang="en-US" sz="2800" b="0" i="1" smtClean="0">
                          <a:latin typeface="Cambria Math"/>
                        </a:rPr>
                        <m:t>=380 </m:t>
                      </m:r>
                      <m:r>
                        <a:rPr lang="en-US" sz="2800" b="0" i="1" smtClean="0">
                          <a:latin typeface="Cambria Math"/>
                        </a:rPr>
                        <m:t>𝑘𝑚</m:t>
                      </m:r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4038600"/>
                <a:ext cx="9013045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981200" y="4876800"/>
                <a:ext cx="448475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380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0.6214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=236.132 </m:t>
                      </m:r>
                      <m:r>
                        <a:rPr lang="en-US" sz="2800" b="0" i="1" smtClean="0">
                          <a:latin typeface="Cambria Math"/>
                        </a:rPr>
                        <m:t>𝑚𝑖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4876800"/>
                <a:ext cx="4484754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1795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1633" y="1524000"/>
            <a:ext cx="834074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US Customary to Metric Conversions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01633" y="2438400"/>
                <a:ext cx="861060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A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60 </m:t>
                    </m:r>
                    <m:r>
                      <a:rPr lang="en-US" sz="2800" b="0" i="1" smtClean="0">
                        <a:latin typeface="Cambria Math"/>
                      </a:rPr>
                      <m:t>𝑙𝑏</m:t>
                    </m:r>
                    <m:r>
                      <a:rPr lang="en-US" sz="28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800" dirty="0" smtClean="0"/>
                  <a:t>sheet of metal weighs how many kilograms?  (Example)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633" y="2438400"/>
                <a:ext cx="8610600" cy="954107"/>
              </a:xfrm>
              <a:prstGeom prst="rect">
                <a:avLst/>
              </a:prstGeom>
              <a:blipFill rotWithShape="1">
                <a:blip r:embed="rId2"/>
                <a:stretch>
                  <a:fillRect l="-1487" t="-6369" r="-708" b="-165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133600" y="3810000"/>
                <a:ext cx="5156283" cy="10604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60 </m:t>
                      </m:r>
                      <m:r>
                        <a:rPr lang="en-US" sz="2800" b="0" i="1" smtClean="0">
                          <a:latin typeface="Cambria Math"/>
                        </a:rPr>
                        <m:t>𝑙𝑏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latin typeface="Cambria Math"/>
                                </a:rPr>
                                <m:t>0.4536 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𝑘𝑔</m:t>
                              </m:r>
                            </m:num>
                            <m:den>
                              <m:r>
                                <a:rPr lang="en-US" sz="2800" b="0" i="1" smtClean="0">
                                  <a:latin typeface="Cambria Math"/>
                                </a:rPr>
                                <m:t>1 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𝑙𝑏</m:t>
                              </m:r>
                            </m:den>
                          </m:f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=27.216 </m:t>
                      </m:r>
                      <m:r>
                        <a:rPr lang="en-US" sz="2800" b="0" i="1" smtClean="0">
                          <a:latin typeface="Cambria Math"/>
                        </a:rPr>
                        <m:t>𝑘𝑔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3810000"/>
                <a:ext cx="5156283" cy="106048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 bwMode="auto">
          <a:xfrm>
            <a:off x="2753922" y="4183026"/>
            <a:ext cx="370278" cy="31442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4125522" y="4419600"/>
            <a:ext cx="370278" cy="31442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210542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1633" y="1524000"/>
            <a:ext cx="834074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US Customary to Metric Conversions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01633" y="2438400"/>
                <a:ext cx="861060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A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60 </m:t>
                    </m:r>
                    <m:r>
                      <a:rPr lang="en-US" sz="2800" b="0" i="1" smtClean="0">
                        <a:latin typeface="Cambria Math"/>
                      </a:rPr>
                      <m:t>𝑙𝑏</m:t>
                    </m:r>
                    <m:r>
                      <a:rPr lang="en-US" sz="28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800" dirty="0" smtClean="0"/>
                  <a:t>sheet of metal weighs how many kilograms?  (Example)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633" y="2438400"/>
                <a:ext cx="8610600" cy="954107"/>
              </a:xfrm>
              <a:prstGeom prst="rect">
                <a:avLst/>
              </a:prstGeom>
              <a:blipFill rotWithShape="1">
                <a:blip r:embed="rId2"/>
                <a:stretch>
                  <a:fillRect l="-1487" t="-6369" r="-708" b="-165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133600" y="3810000"/>
                <a:ext cx="408515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60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0.4536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=27.216 </m:t>
                      </m:r>
                      <m:r>
                        <a:rPr lang="en-US" sz="2800" b="0" i="1" smtClean="0">
                          <a:latin typeface="Cambria Math"/>
                        </a:rPr>
                        <m:t>𝑘𝑔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3810000"/>
                <a:ext cx="4085157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7384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1633" y="1524000"/>
            <a:ext cx="834074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US Customary to Metric Conversions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88697" y="2362200"/>
                <a:ext cx="8589967" cy="34126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A person’s Body Mass Index (BMI) is a calculated measurement of the degree of obesity.  The formula to calculate a person’s BMI is </a:t>
                </a:r>
              </a:p>
              <a:p>
                <a:endParaRPr lang="en-US" sz="2800" b="0" i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𝐵𝑀𝐼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𝑤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800" dirty="0" smtClean="0"/>
              </a:p>
              <a:p>
                <a:endParaRPr lang="en-US" sz="2800" dirty="0" smtClean="0"/>
              </a:p>
              <a:p>
                <a:r>
                  <a:rPr lang="en-US" sz="2800" dirty="0" smtClean="0"/>
                  <a:t>where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𝑤</m:t>
                    </m:r>
                    <m:r>
                      <a:rPr lang="en-US" sz="2800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sz="2800" dirty="0" smtClean="0"/>
                  <a:t> weight in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𝑘𝑔</m:t>
                    </m:r>
                  </m:oMath>
                </a14:m>
                <a:r>
                  <a:rPr lang="en-US" sz="2800" dirty="0" smtClean="0"/>
                  <a:t> and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h</m:t>
                    </m:r>
                    <m:r>
                      <a:rPr lang="en-US" sz="2800" b="0" i="0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sz="2800" dirty="0" smtClean="0"/>
                  <a:t> height in meters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697" y="2362200"/>
                <a:ext cx="8589967" cy="3412601"/>
              </a:xfrm>
              <a:prstGeom prst="rect">
                <a:avLst/>
              </a:prstGeom>
              <a:blipFill rotWithShape="1">
                <a:blip r:embed="rId2"/>
                <a:stretch>
                  <a:fillRect l="-1490" t="-1789" b="-39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576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1633" y="1524000"/>
            <a:ext cx="834074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US Customary to Metric Conversions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0821" y="2666999"/>
            <a:ext cx="87423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Gary </a:t>
            </a:r>
            <a:r>
              <a:rPr lang="en-US" sz="2800" dirty="0" err="1" smtClean="0"/>
              <a:t>Druckemiller</a:t>
            </a:r>
            <a:r>
              <a:rPr lang="en-US" sz="2800" dirty="0" smtClean="0"/>
              <a:t> is 6 ft. 7 in. tall and weighs 192 lbs.  What is Gary’s BMI?     (Example)</a:t>
            </a:r>
            <a:endParaRPr 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762000" y="3886200"/>
                <a:ext cx="5789662" cy="10604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𝑤</m:t>
                      </m:r>
                      <m:r>
                        <a:rPr lang="en-US" sz="2800" b="0" i="1" smtClean="0">
                          <a:latin typeface="Cambria Math"/>
                        </a:rPr>
                        <m:t>=192 </m:t>
                      </m:r>
                      <m:r>
                        <a:rPr lang="en-US" sz="2800" b="0" i="1" smtClean="0">
                          <a:latin typeface="Cambria Math"/>
                        </a:rPr>
                        <m:t>𝑙𝑏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latin typeface="Cambria Math"/>
                                </a:rPr>
                                <m:t>1 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𝑘𝑔</m:t>
                              </m:r>
                            </m:num>
                            <m:den>
                              <m:r>
                                <a:rPr lang="en-US" sz="2800" b="0" i="1" smtClean="0">
                                  <a:latin typeface="Cambria Math"/>
                                </a:rPr>
                                <m:t>2.2046 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𝑙𝑏</m:t>
                              </m:r>
                            </m:den>
                          </m:f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=87.09 </m:t>
                      </m:r>
                      <m:r>
                        <a:rPr lang="en-US" sz="2800" b="0" i="1" smtClean="0">
                          <a:latin typeface="Cambria Math"/>
                        </a:rPr>
                        <m:t>𝑘𝑔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3886200"/>
                <a:ext cx="5789662" cy="106048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 bwMode="auto">
          <a:xfrm>
            <a:off x="2286000" y="4259226"/>
            <a:ext cx="370278" cy="31442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4038605" y="4495800"/>
            <a:ext cx="370278" cy="31442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082054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1633" y="1524000"/>
            <a:ext cx="834074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US Customary to Metric Conversions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0821" y="2666999"/>
            <a:ext cx="87423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Gary </a:t>
            </a:r>
            <a:r>
              <a:rPr lang="en-US" sz="2800" dirty="0" err="1" smtClean="0"/>
              <a:t>Druckemiller</a:t>
            </a:r>
            <a:r>
              <a:rPr lang="en-US" sz="2800" dirty="0" smtClean="0"/>
              <a:t> is 6 ft. 7 in. tall and weighs 192 lbs.  What is Gary’s BMI?     (Example)</a:t>
            </a:r>
            <a:endParaRPr 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685800" y="3810000"/>
                <a:ext cx="6525568" cy="10604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h</m:t>
                      </m:r>
                      <m:r>
                        <a:rPr lang="en-US" sz="2800" b="0" i="1" smtClean="0">
                          <a:latin typeface="Cambria Math"/>
                        </a:rPr>
                        <m:t>=6 </m:t>
                      </m:r>
                      <m:r>
                        <a:rPr lang="en-US" sz="2800" b="0" i="1" smtClean="0">
                          <a:latin typeface="Cambria Math"/>
                        </a:rPr>
                        <m:t>𝑓𝑡</m:t>
                      </m:r>
                      <m:r>
                        <a:rPr lang="en-US" sz="2800" b="0" i="1" smtClean="0">
                          <a:latin typeface="Cambria Math"/>
                        </a:rPr>
                        <m:t> 7 </m:t>
                      </m:r>
                      <m:r>
                        <a:rPr lang="en-US" sz="2800" b="0" i="1" smtClean="0">
                          <a:latin typeface="Cambria Math"/>
                        </a:rPr>
                        <m:t>𝑖𝑛</m:t>
                      </m:r>
                      <m:r>
                        <a:rPr lang="en-US" sz="2800" b="0" i="1" smtClean="0">
                          <a:latin typeface="Cambria Math"/>
                        </a:rPr>
                        <m:t>=6 </m:t>
                      </m:r>
                      <m:r>
                        <a:rPr lang="en-US" sz="2800" b="0" i="1" smtClean="0">
                          <a:latin typeface="Cambria Math"/>
                        </a:rPr>
                        <m:t>𝑓𝑡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latin typeface="Cambria Math"/>
                                </a:rPr>
                                <m:t>12 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𝑖𝑛</m:t>
                              </m:r>
                            </m:num>
                            <m:den>
                              <m:r>
                                <a:rPr lang="en-US" sz="2800" b="0" i="1" smtClean="0">
                                  <a:latin typeface="Cambria Math"/>
                                </a:rPr>
                                <m:t>1 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𝑓𝑡</m:t>
                              </m:r>
                            </m:den>
                          </m:f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+7=79 </m:t>
                      </m:r>
                      <m:r>
                        <a:rPr lang="en-US" sz="2800" b="0" i="1" smtClean="0">
                          <a:latin typeface="Cambria Math"/>
                        </a:rPr>
                        <m:t>𝑖𝑛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810000"/>
                <a:ext cx="6525568" cy="106048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990600" y="5111717"/>
                <a:ext cx="5121274" cy="10604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=79 </m:t>
                      </m:r>
                      <m:r>
                        <a:rPr lang="en-US" sz="2800" b="0" i="1" smtClean="0">
                          <a:latin typeface="Cambria Math"/>
                        </a:rPr>
                        <m:t>𝑖𝑛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latin typeface="Cambria Math"/>
                                </a:rPr>
                                <m:t>1 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𝑚</m:t>
                              </m:r>
                            </m:num>
                            <m:den>
                              <m:r>
                                <a:rPr lang="en-US" sz="2800" b="0" i="1" smtClean="0">
                                  <a:latin typeface="Cambria Math"/>
                                </a:rPr>
                                <m:t>39.37 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𝑖𝑛</m:t>
                              </m:r>
                            </m:den>
                          </m:f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=2.0066 </m:t>
                      </m:r>
                      <m:r>
                        <a:rPr lang="en-US" sz="2800" b="0" i="1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5111717"/>
                <a:ext cx="5121274" cy="106048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 bwMode="auto">
          <a:xfrm>
            <a:off x="3578306" y="4183026"/>
            <a:ext cx="370278" cy="31442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4495800" y="4419600"/>
            <a:ext cx="370278" cy="31442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1981200" y="5486400"/>
            <a:ext cx="370278" cy="31442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3505200" y="5711320"/>
            <a:ext cx="370278" cy="31442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282281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1633" y="1524000"/>
            <a:ext cx="834074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US Customary to Metric Conversions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0821" y="2666999"/>
            <a:ext cx="87423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Gary </a:t>
            </a:r>
            <a:r>
              <a:rPr lang="en-US" sz="2800" dirty="0" err="1" smtClean="0"/>
              <a:t>Druckemiller</a:t>
            </a:r>
            <a:r>
              <a:rPr lang="en-US" sz="2800" dirty="0" smtClean="0"/>
              <a:t> is 6 ft. 7 in. tall and weighs 192 lbs.  What is Gary’s BMI?     (Example)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85800" y="3962400"/>
                <a:ext cx="482741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𝑤</m:t>
                      </m:r>
                      <m:r>
                        <a:rPr lang="en-US" sz="2800" b="0" i="1" smtClean="0">
                          <a:latin typeface="Cambria Math"/>
                        </a:rPr>
                        <m:t>=192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0.4536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=87.09 </m:t>
                      </m:r>
                      <m:r>
                        <a:rPr lang="en-US" sz="2800" b="0" i="1" smtClean="0">
                          <a:latin typeface="Cambria Math"/>
                        </a:rPr>
                        <m:t>𝑘𝑔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962400"/>
                <a:ext cx="4827412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85800" y="4658380"/>
                <a:ext cx="552087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h</m:t>
                      </m:r>
                      <m:r>
                        <a:rPr lang="en-US" sz="2800" b="0" i="1" smtClean="0">
                          <a:latin typeface="Cambria Math"/>
                        </a:rPr>
                        <m:t>=6 </m:t>
                      </m:r>
                      <m:r>
                        <a:rPr lang="en-US" sz="2800" b="0" i="1" smtClean="0">
                          <a:latin typeface="Cambria Math"/>
                        </a:rPr>
                        <m:t>𝑓𝑡</m:t>
                      </m:r>
                      <m:r>
                        <a:rPr lang="en-US" sz="2800" b="0" i="1" smtClean="0">
                          <a:latin typeface="Cambria Math"/>
                        </a:rPr>
                        <m:t> 7 </m:t>
                      </m:r>
                      <m:r>
                        <a:rPr lang="en-US" sz="2800" b="0" i="1" smtClean="0">
                          <a:latin typeface="Cambria Math"/>
                        </a:rPr>
                        <m:t>𝑖𝑛</m:t>
                      </m:r>
                      <m:r>
                        <a:rPr lang="en-US" sz="2800" b="0" i="1" smtClean="0">
                          <a:latin typeface="Cambria Math"/>
                        </a:rPr>
                        <m:t>=6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12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+7=79 </m:t>
                      </m:r>
                      <m:r>
                        <a:rPr lang="en-US" sz="2800" b="0" i="1" smtClean="0">
                          <a:latin typeface="Cambria Math"/>
                        </a:rPr>
                        <m:t>𝑖𝑛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4658380"/>
                <a:ext cx="5520870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066800" y="5334000"/>
                <a:ext cx="433561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=79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0.0254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=2.0066 </m:t>
                      </m:r>
                      <m:r>
                        <a:rPr lang="en-US" sz="2800" b="0" i="1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5334000"/>
                <a:ext cx="4335610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3227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FVTC_blue_WAF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97" charset="0"/>
            <a:ea typeface="ＭＳ Ｐゴシック" pitchFamily="-97" charset="-128"/>
            <a:cs typeface="ＭＳ Ｐゴシック" pitchFamily="-97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97" charset="0"/>
            <a:ea typeface="ＭＳ Ｐゴシック" pitchFamily="-97" charset="-128"/>
            <a:cs typeface="ＭＳ Ｐゴシック" pitchFamily="-97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0CCA68211DAA4CABF60667D6DDF88B" ma:contentTypeVersion="1" ma:contentTypeDescription="Create a new document." ma:contentTypeScope="" ma:versionID="53d7caf5aa0e73133c2c74d567530144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ddb0c952b897a810c8a4e377cff6bff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61BEC86-DEB6-45BD-AF6E-8AE6F718A479}">
  <ds:schemaRefs>
    <ds:schemaRef ds:uri="http://schemas.microsoft.com/office/2006/documentManagement/types"/>
    <ds:schemaRef ds:uri="http://purl.org/dc/terms/"/>
    <ds:schemaRef ds:uri="http://www.w3.org/XML/1998/namespace"/>
    <ds:schemaRef ds:uri="http://purl.org/dc/elements/1.1/"/>
    <ds:schemaRef ds:uri="http://schemas.microsoft.com/sharepoint/v3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A359B6F-52B8-49AC-9930-E97874F7D7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7AB4DAE7-2DE8-4B54-AB1A-9FDCBCA94A0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FVTC_blue_WAF</Template>
  <TotalTime>2101</TotalTime>
  <Words>444</Words>
  <Application>Microsoft Office PowerPoint</Application>
  <PresentationFormat>On-screen Show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FVTC_blue_WAF</vt:lpstr>
      <vt:lpstr>College Technical Math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Fox Valley Technical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muhlebac</dc:creator>
  <cp:lastModifiedBy>Schrampfer, Kurt</cp:lastModifiedBy>
  <cp:revision>286</cp:revision>
  <cp:lastPrinted>2009-03-09T19:30:18Z</cp:lastPrinted>
  <dcterms:created xsi:type="dcterms:W3CDTF">2009-04-30T13:56:20Z</dcterms:created>
  <dcterms:modified xsi:type="dcterms:W3CDTF">2013-01-30T19:26:50Z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0x010100B30CCA68211DAA4CABF60667D6DDF88B</vt:lpwstr>
  </property>
  <property fmtid="{D5CDD505-2E9C-101B-9397-08002B2CF9AE}" pid="3" name="_AdHocReviewCycleID">
    <vt:i4>-796888172</vt:i4>
  </property>
  <property fmtid="{D5CDD505-2E9C-101B-9397-08002B2CF9AE}" pid="4" name="_NewReviewCycle">
    <vt:lpwstr/>
  </property>
  <property fmtid="{D5CDD505-2E9C-101B-9397-08002B2CF9AE}" pid="5" name="_EmailSubject">
    <vt:lpwstr>CTM 1</vt:lpwstr>
  </property>
  <property fmtid="{D5CDD505-2E9C-101B-9397-08002B2CF9AE}" pid="6" name="_AuthorEmail">
    <vt:lpwstr>wallberg@fvtc.edu</vt:lpwstr>
  </property>
  <property fmtid="{D5CDD505-2E9C-101B-9397-08002B2CF9AE}" pid="7" name="_AuthorEmailDisplayName">
    <vt:lpwstr>Wallberg, Ronald P.</vt:lpwstr>
  </property>
</Properties>
</file>